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256" r:id="rId2"/>
    <p:sldId id="275" r:id="rId3"/>
    <p:sldId id="261" r:id="rId4"/>
    <p:sldId id="269" r:id="rId5"/>
    <p:sldId id="276" r:id="rId6"/>
    <p:sldId id="257" r:id="rId7"/>
    <p:sldId id="263" r:id="rId8"/>
    <p:sldId id="259" r:id="rId9"/>
    <p:sldId id="260" r:id="rId10"/>
    <p:sldId id="283" r:id="rId11"/>
    <p:sldId id="264" r:id="rId12"/>
    <p:sldId id="265" r:id="rId13"/>
    <p:sldId id="285" r:id="rId14"/>
    <p:sldId id="284" r:id="rId15"/>
    <p:sldId id="274" r:id="rId16"/>
    <p:sldId id="286" r:id="rId17"/>
    <p:sldId id="267" r:id="rId18"/>
    <p:sldId id="282" r:id="rId19"/>
    <p:sldId id="281" r:id="rId20"/>
    <p:sldId id="279" r:id="rId21"/>
    <p:sldId id="268" r:id="rId22"/>
    <p:sldId id="280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3" d="100"/>
          <a:sy n="73" d="100"/>
        </p:scale>
        <p:origin x="-222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BEA0A0-8D38-4CD8-8C7E-C95BFBE680BA}" type="datetimeFigureOut">
              <a:rPr lang="en-US" smtClean="0"/>
              <a:t>1/23/2014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344D13-D0AE-468A-B922-96AD5A215B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0050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Handout on collaboration rubric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344D13-D0AE-468A-B922-96AD5A215BC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6417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Use</a:t>
            </a:r>
            <a:r>
              <a:rPr lang="en-US" baseline="0" dirty="0" smtClean="0"/>
              <a:t> collaboration rubric to determine if and how criteria is met/ are appropriate---pairs? What grade level would this work with?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344D13-D0AE-468A-B922-96AD5A215BC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4392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Show</a:t>
            </a:r>
            <a:r>
              <a:rPr lang="en-US" baseline="0" dirty="0" smtClean="0"/>
              <a:t> </a:t>
            </a:r>
            <a:r>
              <a:rPr lang="en-US" baseline="0" dirty="0" err="1" smtClean="0"/>
              <a:t>zoe</a:t>
            </a:r>
            <a:r>
              <a:rPr lang="en-US" baseline="0" dirty="0" smtClean="0"/>
              <a:t> examples here---why are these not rubrics? How can they be used effectively in classroom otherwise?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344D13-D0AE-468A-B922-96AD5A215BCA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5998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Have them review checklist—does this</a:t>
            </a:r>
            <a:r>
              <a:rPr lang="en-US" baseline="0" dirty="0" smtClean="0"/>
              <a:t> match?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344D13-D0AE-468A-B922-96AD5A215BCA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3200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7A99B0D9-0198-49A7-9366-F026092D501F}" type="datetimeFigureOut">
              <a:rPr lang="en-US" smtClean="0"/>
              <a:t>1/23/2014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5FB2B35A-8203-42A5-A607-8A3D84A5E4FC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9B0D9-0198-49A7-9366-F026092D501F}" type="datetimeFigureOut">
              <a:rPr lang="en-US" smtClean="0"/>
              <a:t>1/23/2014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2B35A-8203-42A5-A607-8A3D84A5E4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9B0D9-0198-49A7-9366-F026092D501F}" type="datetimeFigureOut">
              <a:rPr lang="en-US" smtClean="0"/>
              <a:t>1/23/2014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2B35A-8203-42A5-A607-8A3D84A5E4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9B0D9-0198-49A7-9366-F026092D501F}" type="datetimeFigureOut">
              <a:rPr lang="en-US" smtClean="0"/>
              <a:t>1/23/2014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2B35A-8203-42A5-A607-8A3D84A5E4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9B0D9-0198-49A7-9366-F026092D501F}" type="datetimeFigureOut">
              <a:rPr lang="en-US" smtClean="0"/>
              <a:t>1/23/2014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2B35A-8203-42A5-A607-8A3D84A5E4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9B0D9-0198-49A7-9366-F026092D501F}" type="datetimeFigureOut">
              <a:rPr lang="en-US" smtClean="0"/>
              <a:t>1/23/2014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2B35A-8203-42A5-A607-8A3D84A5E4F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9B0D9-0198-49A7-9366-F026092D501F}" type="datetimeFigureOut">
              <a:rPr lang="en-US" smtClean="0"/>
              <a:t>1/23/2014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2B35A-8203-42A5-A607-8A3D84A5E4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9B0D9-0198-49A7-9366-F026092D501F}" type="datetimeFigureOut">
              <a:rPr lang="en-US" smtClean="0"/>
              <a:t>1/23/2014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2B35A-8203-42A5-A607-8A3D84A5E4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9B0D9-0198-49A7-9366-F026092D501F}" type="datetimeFigureOut">
              <a:rPr lang="en-US" smtClean="0"/>
              <a:t>1/23/2014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2B35A-8203-42A5-A607-8A3D84A5E4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9B0D9-0198-49A7-9366-F026092D501F}" type="datetimeFigureOut">
              <a:rPr lang="en-US" smtClean="0"/>
              <a:t>1/23/2014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2B35A-8203-42A5-A607-8A3D84A5E4FC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9B0D9-0198-49A7-9366-F026092D501F}" type="datetimeFigureOut">
              <a:rPr lang="en-US" smtClean="0"/>
              <a:t>1/23/2014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2B35A-8203-42A5-A607-8A3D84A5E4F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7A99B0D9-0198-49A7-9366-F026092D501F}" type="datetimeFigureOut">
              <a:rPr lang="en-US" smtClean="0"/>
              <a:t>1/23/2014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5FB2B35A-8203-42A5-A607-8A3D84A5E4F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://rubricsforall.wikispaces.com/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RRSVXbD4gEs" TargetMode="Externa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Rubrics are our Friends</a:t>
            </a:r>
            <a:endParaRPr lang="en-US" sz="5400" dirty="0"/>
          </a:p>
        </p:txBody>
      </p:sp>
    </p:spTree>
    <p:extLst>
      <p:ext uri="{BB962C8B-B14F-4D97-AF65-F5344CB8AC3E}">
        <p14:creationId xmlns:p14="http://schemas.microsoft.com/office/powerpoint/2010/main" val="3610163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1295400"/>
            <a:ext cx="7139321" cy="4572000"/>
          </a:xfrm>
        </p:spPr>
      </p:pic>
    </p:spTree>
    <p:extLst>
      <p:ext uri="{BB962C8B-B14F-4D97-AF65-F5344CB8AC3E}">
        <p14:creationId xmlns:p14="http://schemas.microsoft.com/office/powerpoint/2010/main" val="21294983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Mistake #1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2800" b="1" dirty="0" smtClean="0"/>
              <a:t>Teachers confuse learning outcomes with tasks used to assess it.</a:t>
            </a:r>
          </a:p>
          <a:p>
            <a:pPr lvl="1"/>
            <a:r>
              <a:rPr lang="en-US" sz="2600" dirty="0" smtClean="0"/>
              <a:t>Don’t focus on the product or task, focus on the proficiency the student is supposed to demonstrate.</a:t>
            </a:r>
          </a:p>
          <a:p>
            <a:pPr lvl="1"/>
            <a:r>
              <a:rPr lang="en-US" sz="2600" dirty="0" smtClean="0"/>
              <a:t>( How many of our students are being graded o neatness and compliance)</a:t>
            </a:r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600280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Learning </a:t>
            </a:r>
            <a:r>
              <a:rPr lang="en-US" dirty="0" smtClean="0"/>
              <a:t>Outcome/target: Example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“To examine or describe the process people use to make or change rules for a family, neighborhood and community… to propose rules that promote order and fairness in various situations.” </a:t>
            </a:r>
          </a:p>
          <a:p>
            <a:pPr marL="68580" indent="0">
              <a:buNone/>
            </a:pPr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What the teacher has the students do: </a:t>
            </a:r>
          </a:p>
          <a:p>
            <a:r>
              <a:rPr lang="en-US" dirty="0" smtClean="0"/>
              <a:t>Read novel </a:t>
            </a:r>
            <a:r>
              <a:rPr lang="en-US" i="1" dirty="0" err="1" smtClean="0"/>
              <a:t>Jumanji</a:t>
            </a:r>
            <a:r>
              <a:rPr lang="en-US" dirty="0" smtClean="0"/>
              <a:t> and answer questions from book, brainstorm list of board games they know, invent new board game –play a tournament. Lastly identify problems with the games, revise them and write advertisements to market their games.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9292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rubric for this project: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Comprehension</a:t>
            </a:r>
          </a:p>
          <a:p>
            <a:r>
              <a:rPr lang="en-US" dirty="0" smtClean="0"/>
              <a:t>Board game</a:t>
            </a:r>
          </a:p>
          <a:p>
            <a:r>
              <a:rPr lang="en-US" dirty="0" smtClean="0"/>
              <a:t>Tournament</a:t>
            </a:r>
          </a:p>
          <a:p>
            <a:r>
              <a:rPr lang="en-US" dirty="0" smtClean="0"/>
              <a:t>Participation</a:t>
            </a:r>
          </a:p>
          <a:p>
            <a:r>
              <a:rPr lang="en-US" dirty="0" smtClean="0"/>
              <a:t>Advertisement</a:t>
            </a:r>
          </a:p>
          <a:p>
            <a:r>
              <a:rPr lang="en-US" dirty="0" smtClean="0"/>
              <a:t>Grade:</a:t>
            </a:r>
          </a:p>
          <a:p>
            <a:endParaRPr lang="en-US" dirty="0"/>
          </a:p>
          <a:p>
            <a:r>
              <a:rPr lang="en-US" b="1" dirty="0" smtClean="0"/>
              <a:t>Did this measure learning outcomes?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4522464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Learning Targets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Discuss learning targets for the following 8</a:t>
            </a:r>
            <a:r>
              <a:rPr lang="en-US" baseline="30000" dirty="0" smtClean="0"/>
              <a:t>th</a:t>
            </a:r>
            <a:r>
              <a:rPr lang="en-US" dirty="0" smtClean="0"/>
              <a:t> grade language arts writing standard:</a:t>
            </a:r>
          </a:p>
          <a:p>
            <a:r>
              <a:rPr lang="en-US" dirty="0" smtClean="0"/>
              <a:t>“Conduct short research projects to answer a question (including a self—generated question), drawing on several sources and generating additional related, focused questions that allow for multiple avenues of exploration.”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54976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1048318"/>
            <a:ext cx="7086600" cy="5276282"/>
          </a:xfrm>
        </p:spPr>
      </p:pic>
    </p:spTree>
    <p:extLst>
      <p:ext uri="{BB962C8B-B14F-4D97-AF65-F5344CB8AC3E}">
        <p14:creationId xmlns:p14="http://schemas.microsoft.com/office/powerpoint/2010/main" val="2137774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Descriptions of levels of performance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does student work look like at each level of quality from high to low on each level of the criterion? </a:t>
            </a:r>
          </a:p>
          <a:p>
            <a:r>
              <a:rPr lang="en-US" dirty="0" smtClean="0"/>
              <a:t>**equal space between each step in the criterion if using points.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06390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Common Mistake #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Teachers confuse </a:t>
            </a:r>
            <a:r>
              <a:rPr lang="en-US" dirty="0"/>
              <a:t>rubrics with </a:t>
            </a:r>
            <a:r>
              <a:rPr lang="en-US" dirty="0" smtClean="0"/>
              <a:t>task lists or check sheets</a:t>
            </a:r>
          </a:p>
          <a:p>
            <a:r>
              <a:rPr lang="en-US" dirty="0" smtClean="0"/>
              <a:t> Show “My State Poster”</a:t>
            </a:r>
          </a:p>
        </p:txBody>
      </p:sp>
    </p:spTree>
    <p:extLst>
      <p:ext uri="{BB962C8B-B14F-4D97-AF65-F5344CB8AC3E}">
        <p14:creationId xmlns:p14="http://schemas.microsoft.com/office/powerpoint/2010/main" val="3567765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23825"/>
            <a:ext cx="7696200" cy="661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737098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Valentine’s Day is fast approaching. </a:t>
            </a:r>
            <a:r>
              <a:rPr lang="en-US" dirty="0" smtClean="0"/>
              <a:t>What will our rubric look like for a </a:t>
            </a:r>
            <a:r>
              <a:rPr lang="en-US" dirty="0" smtClean="0"/>
              <a:t>Valentine’s Day dinner out?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9260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Rubrics in our life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245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Great resources for all things rubric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289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0" lvl="1" indent="0">
              <a:buNone/>
            </a:pPr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://rubricsforall.wikispaces.com</a:t>
            </a:r>
            <a:r>
              <a:rPr lang="en-US" dirty="0" smtClean="0">
                <a:hlinkClick r:id="rId2"/>
              </a:rPr>
              <a:t>/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8036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Making our own rubrics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510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Self Reflection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4300" dirty="0" smtClean="0"/>
              <a:t>What is your current view of rubrics? Write down what you know about them and what experiences you have had using them</a:t>
            </a:r>
            <a:r>
              <a:rPr lang="en-US" dirty="0" smtClean="0"/>
              <a:t>. </a:t>
            </a:r>
            <a:endParaRPr lang="en-US" dirty="0"/>
          </a:p>
        </p:txBody>
      </p:sp>
      <p:pic>
        <p:nvPicPr>
          <p:cNvPr id="1026" name="Picture 2" descr="C:\Users\aspencer\AppData\Local\Microsoft\Windows\Temporary Internet Files\Content.IE5\CK7RDEXT\MC900384168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4953000"/>
            <a:ext cx="1814513" cy="1495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1174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Where do you find rubrics in “real life?”</a:t>
            </a:r>
          </a:p>
          <a:p>
            <a:r>
              <a:rPr lang="en-US" dirty="0" smtClean="0"/>
              <a:t>When do we give rubrics? What makes them meaningful? </a:t>
            </a:r>
          </a:p>
          <a:p>
            <a:r>
              <a:rPr lang="en-US" dirty="0" smtClean="0"/>
              <a:t>What could you use a rubric for in your current work?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5175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rubric?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rubric video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5898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677" y="1018954"/>
            <a:ext cx="7024744" cy="1091267"/>
          </a:xfrm>
        </p:spPr>
        <p:txBody>
          <a:bodyPr/>
          <a:lstStyle/>
          <a:p>
            <a:r>
              <a:rPr lang="en-US" dirty="0" smtClean="0"/>
              <a:t>What are Rubrics?</a:t>
            </a:r>
            <a:endParaRPr lang="en-US" dirty="0"/>
          </a:p>
        </p:txBody>
      </p:sp>
      <p:pic>
        <p:nvPicPr>
          <p:cNvPr id="1026" name="Picture 2" descr="C:\Users\Owner\AppData\Local\Microsoft\Windows\Temporary Internet Files\Content.IE5\SKGM6GW5\MC900232133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228600"/>
            <a:ext cx="2068512" cy="2122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b="1" dirty="0" smtClean="0"/>
              <a:t>A Rubric is a coherent set of criteria for students' work that includes descriptions of levels of performance  quality on the criteria</a:t>
            </a:r>
          </a:p>
          <a:p>
            <a:r>
              <a:rPr lang="en-US" dirty="0" smtClean="0"/>
              <a:t>Rubrics are powerful authentic </a:t>
            </a:r>
            <a:r>
              <a:rPr lang="en-US" b="1" dirty="0" smtClean="0"/>
              <a:t>tools to assess </a:t>
            </a:r>
            <a:r>
              <a:rPr lang="en-US" dirty="0" smtClean="0"/>
              <a:t>students’ </a:t>
            </a:r>
            <a:r>
              <a:rPr lang="en-US" dirty="0" smtClean="0"/>
              <a:t>work/performance.</a:t>
            </a:r>
            <a:endParaRPr lang="en-US" dirty="0" smtClean="0"/>
          </a:p>
          <a:p>
            <a:r>
              <a:rPr lang="en-US" dirty="0" smtClean="0"/>
              <a:t>The scoring tool lists </a:t>
            </a:r>
            <a:r>
              <a:rPr lang="en-US" b="1" dirty="0" smtClean="0"/>
              <a:t>specific criteria </a:t>
            </a:r>
            <a:r>
              <a:rPr lang="en-US" dirty="0" smtClean="0"/>
              <a:t>and each criteria or standard has a </a:t>
            </a:r>
            <a:r>
              <a:rPr lang="en-US" b="1" dirty="0" smtClean="0"/>
              <a:t>gradation scale</a:t>
            </a:r>
            <a:r>
              <a:rPr lang="en-US" dirty="0" smtClean="0"/>
              <a:t>.( Numerical, qualitative etc.) </a:t>
            </a:r>
          </a:p>
          <a:p>
            <a:r>
              <a:rPr lang="en-US" dirty="0" smtClean="0"/>
              <a:t>They are a </a:t>
            </a:r>
            <a:r>
              <a:rPr lang="en-US" b="1" dirty="0" smtClean="0"/>
              <a:t>teaching and learning </a:t>
            </a:r>
            <a:r>
              <a:rPr lang="en-US" dirty="0" smtClean="0"/>
              <a:t>tool.</a:t>
            </a:r>
          </a:p>
          <a:p>
            <a:r>
              <a:rPr lang="en-US" dirty="0" smtClean="0"/>
              <a:t>They are </a:t>
            </a:r>
            <a:r>
              <a:rPr lang="en-US" b="1" dirty="0" smtClean="0"/>
              <a:t>roadmaps</a:t>
            </a:r>
            <a:r>
              <a:rPr lang="en-US" dirty="0" smtClean="0"/>
              <a:t> for the expectations.</a:t>
            </a:r>
          </a:p>
          <a:p>
            <a:r>
              <a:rPr lang="en-US" dirty="0" smtClean="0"/>
              <a:t>They are for </a:t>
            </a:r>
            <a:r>
              <a:rPr lang="en-US" b="1" dirty="0" smtClean="0"/>
              <a:t>all areas </a:t>
            </a:r>
            <a:r>
              <a:rPr lang="en-US" dirty="0" smtClean="0"/>
              <a:t>of content and can be adapted</a:t>
            </a:r>
          </a:p>
          <a:p>
            <a:r>
              <a:rPr lang="en-US" dirty="0" smtClean="0"/>
              <a:t>Teachers can use them, and students can </a:t>
            </a:r>
            <a:r>
              <a:rPr lang="en-US" b="1" dirty="0" smtClean="0"/>
              <a:t>peer-assess</a:t>
            </a:r>
            <a:r>
              <a:rPr lang="en-US" dirty="0" smtClean="0"/>
              <a:t> as well as self-</a:t>
            </a:r>
            <a:r>
              <a:rPr lang="en-US" b="1" dirty="0" smtClean="0"/>
              <a:t>assess</a:t>
            </a:r>
            <a:r>
              <a:rPr lang="en-US" dirty="0" smtClean="0"/>
              <a:t>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7101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Bottom 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Two Major Aspects: </a:t>
            </a:r>
          </a:p>
          <a:p>
            <a:pPr lvl="1"/>
            <a:r>
              <a:rPr lang="en-US" b="1" dirty="0" smtClean="0"/>
              <a:t>Coherent set of criteria </a:t>
            </a:r>
            <a:r>
              <a:rPr lang="en-US" dirty="0" smtClean="0"/>
              <a:t>( What should be learned… not tasks to complete) </a:t>
            </a:r>
          </a:p>
          <a:p>
            <a:pPr lvl="1"/>
            <a:r>
              <a:rPr lang="en-US" b="1" dirty="0" smtClean="0"/>
              <a:t>Descriptions of levels of performance </a:t>
            </a:r>
            <a:r>
              <a:rPr lang="en-US" dirty="0" smtClean="0"/>
              <a:t>( True descriptions)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3198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Rubric Pro and Cons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Pros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1800" dirty="0" smtClean="0"/>
              <a:t>Powerful tools for assessment and instruction</a:t>
            </a:r>
          </a:p>
          <a:p>
            <a:r>
              <a:rPr lang="en-US" sz="1800" dirty="0" smtClean="0"/>
              <a:t>Give </a:t>
            </a:r>
            <a:r>
              <a:rPr lang="en-US" sz="1800" b="1" dirty="0" smtClean="0"/>
              <a:t>clear expectations and concrete details</a:t>
            </a:r>
          </a:p>
          <a:p>
            <a:r>
              <a:rPr lang="en-US" sz="1800" dirty="0" smtClean="0"/>
              <a:t>Define </a:t>
            </a:r>
            <a:r>
              <a:rPr lang="en-US" sz="1800" b="1" dirty="0" smtClean="0"/>
              <a:t>what quality entails</a:t>
            </a:r>
          </a:p>
          <a:p>
            <a:r>
              <a:rPr lang="en-US" sz="1800" b="1" dirty="0" smtClean="0"/>
              <a:t>Quick, objective, and efficient</a:t>
            </a:r>
          </a:p>
          <a:p>
            <a:r>
              <a:rPr lang="en-US" sz="1800" dirty="0" smtClean="0"/>
              <a:t>Help to </a:t>
            </a:r>
            <a:r>
              <a:rPr lang="en-US" sz="1800" b="1" dirty="0" smtClean="0"/>
              <a:t>justify scores</a:t>
            </a:r>
          </a:p>
          <a:p>
            <a:r>
              <a:rPr lang="en-US" sz="1800" dirty="0" smtClean="0"/>
              <a:t>Rubrics </a:t>
            </a:r>
            <a:r>
              <a:rPr lang="en-US" sz="1800" b="1" dirty="0" smtClean="0"/>
              <a:t>provide feedback </a:t>
            </a:r>
          </a:p>
          <a:p>
            <a:r>
              <a:rPr lang="en-US" sz="1800" dirty="0" smtClean="0"/>
              <a:t>Rubrics force teachers to </a:t>
            </a:r>
            <a:r>
              <a:rPr lang="en-US" sz="1800" b="1" dirty="0" smtClean="0"/>
              <a:t>clarify expectations, standards and goals</a:t>
            </a:r>
          </a:p>
          <a:p>
            <a:r>
              <a:rPr lang="en-US" sz="1800" dirty="0" smtClean="0"/>
              <a:t>Rubrics when shared first, can be </a:t>
            </a:r>
            <a:r>
              <a:rPr lang="en-US" sz="1800" b="1" dirty="0" smtClean="0"/>
              <a:t>motivational</a:t>
            </a:r>
            <a:endParaRPr lang="en-US" sz="1800" b="1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Cons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Quite a bit of time upfront</a:t>
            </a:r>
          </a:p>
          <a:p>
            <a:r>
              <a:rPr lang="en-US" dirty="0" smtClean="0"/>
              <a:t>Articulating the gradations can be challenging</a:t>
            </a:r>
          </a:p>
          <a:p>
            <a:r>
              <a:rPr lang="en-US" dirty="0" smtClean="0"/>
              <a:t>Students might want rubrics for all assignments</a:t>
            </a:r>
          </a:p>
          <a:p>
            <a:r>
              <a:rPr lang="en-US" dirty="0" smtClean="0"/>
              <a:t>Must know your learning outcomes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4104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Characteristics of Rubrics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Criteria</a:t>
            </a:r>
            <a:r>
              <a:rPr lang="en-US" dirty="0" smtClean="0"/>
              <a:t>- Must have specific list of criteria so students know exactly what the teacher is expecting.</a:t>
            </a:r>
          </a:p>
          <a:p>
            <a:r>
              <a:rPr lang="en-US" b="1" dirty="0" smtClean="0"/>
              <a:t>Description of levels of performance quality on each criteria</a:t>
            </a:r>
            <a:r>
              <a:rPr lang="en-US" dirty="0" smtClean="0"/>
              <a:t>: This is basically a scale based on the degree the standard has been met. (Typically 4- 6 levels of gradation</a:t>
            </a:r>
            <a:r>
              <a:rPr lang="en-US" dirty="0" smtClean="0"/>
              <a:t>)**Assignment of value if used for grading.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37318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1444</TotalTime>
  <Words>701</Words>
  <Application>Microsoft Office PowerPoint</Application>
  <PresentationFormat>On-screen Show (4:3)</PresentationFormat>
  <Paragraphs>80</Paragraphs>
  <Slides>22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Austin</vt:lpstr>
      <vt:lpstr>PowerPoint Presentation</vt:lpstr>
      <vt:lpstr>Rubrics in our life</vt:lpstr>
      <vt:lpstr>Self Reflection</vt:lpstr>
      <vt:lpstr>Discussion</vt:lpstr>
      <vt:lpstr>What is a rubric?</vt:lpstr>
      <vt:lpstr>What are Rubrics?</vt:lpstr>
      <vt:lpstr>Bottom Line</vt:lpstr>
      <vt:lpstr>Rubric Pro and Cons</vt:lpstr>
      <vt:lpstr>Characteristics of Rubrics</vt:lpstr>
      <vt:lpstr>PowerPoint Presentation</vt:lpstr>
      <vt:lpstr>Common Mistake #1</vt:lpstr>
      <vt:lpstr> Learning Outcome/target: Example:</vt:lpstr>
      <vt:lpstr>The rubric for this project:</vt:lpstr>
      <vt:lpstr>Learning Targets</vt:lpstr>
      <vt:lpstr>PowerPoint Presentation</vt:lpstr>
      <vt:lpstr>Descriptions of levels of performance</vt:lpstr>
      <vt:lpstr>Common Mistake # 2</vt:lpstr>
      <vt:lpstr>PowerPoint Presentation</vt:lpstr>
      <vt:lpstr>Let’s Practice</vt:lpstr>
      <vt:lpstr>Great resources for all things rubric</vt:lpstr>
      <vt:lpstr>Resources</vt:lpstr>
      <vt:lpstr>Making our own rubrics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Rubrics are our Friends</dc:title>
  <dc:creator>April Spencer</dc:creator>
  <cp:lastModifiedBy>Owner</cp:lastModifiedBy>
  <cp:revision>27</cp:revision>
  <dcterms:created xsi:type="dcterms:W3CDTF">2013-04-23T12:42:25Z</dcterms:created>
  <dcterms:modified xsi:type="dcterms:W3CDTF">2014-01-23T16:07:35Z</dcterms:modified>
</cp:coreProperties>
</file>